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5" r:id="rId7"/>
  </p:sldIdLst>
  <p:sldSz cx="18288000" cy="10287000"/>
  <p:notesSz cx="6858000" cy="9144000"/>
  <p:embeddedFontLst>
    <p:embeddedFont>
      <p:font typeface="Arita Dotum Light" panose="020B0600000101010101" charset="-127"/>
      <p:regular r:id="rId8"/>
    </p:embeddedFont>
    <p:embeddedFont>
      <p:font typeface="블랙슈트" panose="020B0600000101010101" charset="-127"/>
      <p:regular r:id="rId9"/>
    </p:embeddedFont>
    <p:embeddedFont>
      <p:font typeface="윤고딕" panose="020B0600000101010101" charset="-127"/>
      <p:regular r:id="rId10"/>
    </p:embeddedFont>
    <p:embeddedFont>
      <p:font typeface="윤고딕 Bold" panose="020B0600000101010101" charset="-127"/>
      <p:regular r:id="rId11"/>
    </p:embeddedFont>
    <p:embeddedFont>
      <p:font typeface="윤고딕 Light" panose="020B0600000101010101" charset="-127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orporative" panose="020B0600000101010101" charset="-78"/>
      <p:regular r:id="rId17"/>
    </p:embeddedFont>
    <p:embeddedFont>
      <p:font typeface="Corporative Bold" panose="020B0600000101010101" charset="-78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D2FE"/>
    <a:srgbClr val="164C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35" autoAdjust="0"/>
    <p:restoredTop sz="94622" autoAdjust="0"/>
  </p:normalViewPr>
  <p:slideViewPr>
    <p:cSldViewPr>
      <p:cViewPr>
        <p:scale>
          <a:sx n="50" d="100"/>
          <a:sy n="50" d="100"/>
        </p:scale>
        <p:origin x="1296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F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466082"/>
            <a:ext cx="16277320" cy="0"/>
          </a:xfrm>
          <a:prstGeom prst="line">
            <a:avLst/>
          </a:prstGeom>
          <a:ln w="9525" cap="flat">
            <a:solidFill>
              <a:srgbClr val="1475F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2026646" y="3769936"/>
            <a:ext cx="14281429" cy="1485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80"/>
              </a:lnSpc>
            </a:pPr>
            <a:r>
              <a:rPr lang="ko-KR" altLang="en-US" sz="8628" spc="-526" dirty="0" err="1">
                <a:solidFill>
                  <a:srgbClr val="164CE6"/>
                </a:solidFill>
                <a:latin typeface="블랙슈트"/>
                <a:ea typeface="블랙슈트"/>
                <a:cs typeface="블랙슈트"/>
                <a:sym typeface="블랙슈트"/>
              </a:rPr>
              <a:t>오버워치</a:t>
            </a:r>
            <a:r>
              <a:rPr lang="ko-KR" altLang="en-US" sz="8628" spc="-526" dirty="0">
                <a:solidFill>
                  <a:srgbClr val="164CE6"/>
                </a:solidFill>
                <a:latin typeface="블랙슈트"/>
                <a:ea typeface="블랙슈트"/>
                <a:cs typeface="블랙슈트"/>
                <a:sym typeface="블랙슈트"/>
              </a:rPr>
              <a:t> 패치보드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607421" y="3373401"/>
            <a:ext cx="8595149" cy="428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ko-KR" altLang="en-US" sz="2600" dirty="0">
                <a:solidFill>
                  <a:srgbClr val="164CE6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빅데이터</a:t>
            </a:r>
            <a:r>
              <a:rPr lang="en-US" altLang="ko-KR" sz="2600" dirty="0">
                <a:solidFill>
                  <a:srgbClr val="164CE6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UI</a:t>
            </a:r>
            <a:r>
              <a:rPr lang="ko-KR" altLang="en-US" sz="2600" dirty="0">
                <a:solidFill>
                  <a:srgbClr val="164CE6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전문가 육성 과정</a:t>
            </a:r>
          </a:p>
        </p:txBody>
      </p:sp>
      <p:sp>
        <p:nvSpPr>
          <p:cNvPr id="16" name="AutoShape 8">
            <a:extLst>
              <a:ext uri="{FF2B5EF4-FFF2-40B4-BE49-F238E27FC236}">
                <a16:creationId xmlns:a16="http://schemas.microsoft.com/office/drawing/2014/main" id="{D7561445-9B1A-48C4-A914-E782FF5A0D9B}"/>
              </a:ext>
            </a:extLst>
          </p:cNvPr>
          <p:cNvSpPr/>
          <p:nvPr/>
        </p:nvSpPr>
        <p:spPr>
          <a:xfrm>
            <a:off x="13182600" y="7262874"/>
            <a:ext cx="0" cy="225144"/>
          </a:xfrm>
          <a:prstGeom prst="line">
            <a:avLst/>
          </a:prstGeom>
          <a:ln w="47625" cap="flat">
            <a:solidFill>
              <a:srgbClr val="48664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AutoShape 9">
            <a:extLst>
              <a:ext uri="{FF2B5EF4-FFF2-40B4-BE49-F238E27FC236}">
                <a16:creationId xmlns:a16="http://schemas.microsoft.com/office/drawing/2014/main" id="{9B427F12-2DE1-4A53-8CD2-FCC6D0461D04}"/>
              </a:ext>
            </a:extLst>
          </p:cNvPr>
          <p:cNvSpPr/>
          <p:nvPr/>
        </p:nvSpPr>
        <p:spPr>
          <a:xfrm>
            <a:off x="13178529" y="7876698"/>
            <a:ext cx="0" cy="225144"/>
          </a:xfrm>
          <a:prstGeom prst="line">
            <a:avLst/>
          </a:prstGeom>
          <a:ln w="47625" cap="flat">
            <a:solidFill>
              <a:srgbClr val="48664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AutoShape 10">
            <a:extLst>
              <a:ext uri="{FF2B5EF4-FFF2-40B4-BE49-F238E27FC236}">
                <a16:creationId xmlns:a16="http://schemas.microsoft.com/office/drawing/2014/main" id="{F28A165D-9EDD-4932-99AD-11BD55B5189B}"/>
              </a:ext>
            </a:extLst>
          </p:cNvPr>
          <p:cNvSpPr/>
          <p:nvPr/>
        </p:nvSpPr>
        <p:spPr>
          <a:xfrm>
            <a:off x="13192125" y="8497093"/>
            <a:ext cx="0" cy="225144"/>
          </a:xfrm>
          <a:prstGeom prst="line">
            <a:avLst/>
          </a:prstGeom>
          <a:ln w="47625" cap="flat">
            <a:solidFill>
              <a:srgbClr val="48664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TextBox 11">
            <a:extLst>
              <a:ext uri="{FF2B5EF4-FFF2-40B4-BE49-F238E27FC236}">
                <a16:creationId xmlns:a16="http://schemas.microsoft.com/office/drawing/2014/main" id="{8217BD4A-DB35-4D16-B3D4-787B3186D9E9}"/>
              </a:ext>
            </a:extLst>
          </p:cNvPr>
          <p:cNvSpPr txBox="1"/>
          <p:nvPr/>
        </p:nvSpPr>
        <p:spPr>
          <a:xfrm>
            <a:off x="13487400" y="8440968"/>
            <a:ext cx="3581400" cy="3623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b="1" dirty="0">
                <a:solidFill>
                  <a:srgbClr val="164CE6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imseoim1120@gmail.com</a:t>
            </a:r>
          </a:p>
        </p:txBody>
      </p:sp>
      <p:sp>
        <p:nvSpPr>
          <p:cNvPr id="20" name="TextBox 12">
            <a:extLst>
              <a:ext uri="{FF2B5EF4-FFF2-40B4-BE49-F238E27FC236}">
                <a16:creationId xmlns:a16="http://schemas.microsoft.com/office/drawing/2014/main" id="{83C94543-F4D6-4D95-B485-95CF42ED0A28}"/>
              </a:ext>
            </a:extLst>
          </p:cNvPr>
          <p:cNvSpPr txBox="1"/>
          <p:nvPr/>
        </p:nvSpPr>
        <p:spPr>
          <a:xfrm>
            <a:off x="13487400" y="7820573"/>
            <a:ext cx="3101032" cy="3618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ko-KR" altLang="en-US" sz="2199" b="1" dirty="0">
                <a:solidFill>
                  <a:srgbClr val="164CE6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최지원</a:t>
            </a:r>
            <a:r>
              <a:rPr lang="en-US" altLang="ko-KR" sz="2199" b="1" dirty="0">
                <a:solidFill>
                  <a:srgbClr val="164CE6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, </a:t>
            </a:r>
            <a:r>
              <a:rPr lang="ko-KR" altLang="en-US" sz="2199" b="1" dirty="0">
                <a:solidFill>
                  <a:srgbClr val="164CE6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박준형</a:t>
            </a:r>
            <a:r>
              <a:rPr lang="en-US" altLang="ko-KR" sz="2199" b="1" dirty="0">
                <a:solidFill>
                  <a:srgbClr val="164CE6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, </a:t>
            </a:r>
            <a:r>
              <a:rPr lang="ko-KR" altLang="en-US" sz="2199" b="1" dirty="0" err="1">
                <a:solidFill>
                  <a:srgbClr val="164CE6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손보금</a:t>
            </a:r>
            <a:endParaRPr lang="en-US" sz="2199" b="1" dirty="0">
              <a:solidFill>
                <a:srgbClr val="164CE6"/>
              </a:solidFill>
              <a:latin typeface="Arita Dotum Light"/>
              <a:ea typeface="Arita Dotum Light"/>
              <a:cs typeface="Arita Dotum Light"/>
              <a:sym typeface="Arita Dotum Light"/>
            </a:endParaRPr>
          </a:p>
        </p:txBody>
      </p:sp>
      <p:sp>
        <p:nvSpPr>
          <p:cNvPr id="21" name="TextBox 13">
            <a:extLst>
              <a:ext uri="{FF2B5EF4-FFF2-40B4-BE49-F238E27FC236}">
                <a16:creationId xmlns:a16="http://schemas.microsoft.com/office/drawing/2014/main" id="{A443787F-F19A-4A2D-89C4-BE1F4221A3D6}"/>
              </a:ext>
            </a:extLst>
          </p:cNvPr>
          <p:cNvSpPr txBox="1"/>
          <p:nvPr/>
        </p:nvSpPr>
        <p:spPr>
          <a:xfrm>
            <a:off x="13487400" y="7202684"/>
            <a:ext cx="3373558" cy="3618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079"/>
              </a:lnSpc>
              <a:spcBef>
                <a:spcPct val="0"/>
              </a:spcBef>
            </a:pPr>
            <a:r>
              <a:rPr lang="en-US" altLang="ko-KR" sz="2199" b="1" dirty="0">
                <a:solidFill>
                  <a:srgbClr val="164CE6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5</a:t>
            </a:r>
            <a:r>
              <a:rPr lang="ko-KR" altLang="en-US" sz="2199" b="1" u="none" strike="noStrike" dirty="0">
                <a:solidFill>
                  <a:srgbClr val="164CE6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조</a:t>
            </a:r>
            <a:endParaRPr lang="en-US" sz="2199" b="1" u="none" strike="noStrike" dirty="0">
              <a:solidFill>
                <a:srgbClr val="164CE6"/>
              </a:solidFill>
              <a:latin typeface="Arita Dotum Light"/>
              <a:ea typeface="Arita Dotum Light"/>
              <a:cs typeface="Arita Dotum Light"/>
              <a:sym typeface="Arita Dotum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F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AutoShape 27"/>
          <p:cNvSpPr/>
          <p:nvPr/>
        </p:nvSpPr>
        <p:spPr>
          <a:xfrm>
            <a:off x="1028700" y="9466082"/>
            <a:ext cx="16277320" cy="0"/>
          </a:xfrm>
          <a:prstGeom prst="line">
            <a:avLst/>
          </a:prstGeom>
          <a:ln w="12700" cap="flat">
            <a:solidFill>
              <a:srgbClr val="1475F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6" name="TextBox 36"/>
          <p:cNvSpPr txBox="1"/>
          <p:nvPr/>
        </p:nvSpPr>
        <p:spPr>
          <a:xfrm>
            <a:off x="2554475" y="1903818"/>
            <a:ext cx="4200413" cy="14678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1476"/>
              </a:lnSpc>
            </a:pPr>
            <a:r>
              <a:rPr lang="en-US" sz="8197" dirty="0" err="1">
                <a:solidFill>
                  <a:srgbClr val="164CE6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목차</a:t>
            </a:r>
            <a:endParaRPr lang="en-US" sz="8197" dirty="0">
              <a:solidFill>
                <a:srgbClr val="164CE6"/>
              </a:solidFill>
              <a:latin typeface="윤고딕 Bold"/>
              <a:ea typeface="윤고딕 Bold"/>
              <a:cs typeface="윤고딕 Bold"/>
              <a:sym typeface="윤고딕 Bold"/>
            </a:endParaRPr>
          </a:p>
        </p:txBody>
      </p:sp>
      <p:sp>
        <p:nvSpPr>
          <p:cNvPr id="38" name="Freeform 3">
            <a:extLst>
              <a:ext uri="{FF2B5EF4-FFF2-40B4-BE49-F238E27FC236}">
                <a16:creationId xmlns:a16="http://schemas.microsoft.com/office/drawing/2014/main" id="{5B1B98F0-B1FA-488C-B9D7-CB316FAB8B38}"/>
              </a:ext>
            </a:extLst>
          </p:cNvPr>
          <p:cNvSpPr/>
          <p:nvPr/>
        </p:nvSpPr>
        <p:spPr>
          <a:xfrm>
            <a:off x="2554475" y="4449556"/>
            <a:ext cx="6488706" cy="693944"/>
          </a:xfrm>
          <a:custGeom>
            <a:avLst/>
            <a:gdLst/>
            <a:ahLst/>
            <a:cxnLst/>
            <a:rect l="l" t="t" r="r" b="b"/>
            <a:pathLst>
              <a:path w="2548458" h="272548">
                <a:moveTo>
                  <a:pt x="33408" y="0"/>
                </a:moveTo>
                <a:lnTo>
                  <a:pt x="2515050" y="0"/>
                </a:lnTo>
                <a:cubicBezTo>
                  <a:pt x="2533501" y="0"/>
                  <a:pt x="2548458" y="14957"/>
                  <a:pt x="2548458" y="33408"/>
                </a:cubicBezTo>
                <a:lnTo>
                  <a:pt x="2548458" y="239141"/>
                </a:lnTo>
                <a:cubicBezTo>
                  <a:pt x="2548458" y="257591"/>
                  <a:pt x="2533501" y="272548"/>
                  <a:pt x="2515050" y="272548"/>
                </a:cubicBezTo>
                <a:lnTo>
                  <a:pt x="33408" y="272548"/>
                </a:lnTo>
                <a:cubicBezTo>
                  <a:pt x="14957" y="272548"/>
                  <a:pt x="0" y="257591"/>
                  <a:pt x="0" y="239141"/>
                </a:cubicBezTo>
                <a:lnTo>
                  <a:pt x="0" y="33408"/>
                </a:lnTo>
                <a:cubicBezTo>
                  <a:pt x="0" y="14957"/>
                  <a:pt x="14957" y="0"/>
                  <a:pt x="33408" y="0"/>
                </a:cubicBezTo>
                <a:close/>
              </a:path>
            </a:pathLst>
          </a:custGeom>
          <a:solidFill>
            <a:srgbClr val="FFFFFF"/>
          </a:solidFill>
          <a:ln w="9525" cap="rnd">
            <a:solidFill>
              <a:srgbClr val="000000"/>
            </a:solidFill>
            <a:prstDash val="solid"/>
            <a:round/>
          </a:ln>
        </p:spPr>
        <p:txBody>
          <a:bodyPr anchor="ctr"/>
          <a:lstStyle/>
          <a:p>
            <a:r>
              <a:rPr lang="en-US" altLang="ko-KR" sz="1800" spc="-20" dirty="0">
                <a:solidFill>
                  <a:srgbClr val="164CE6"/>
                </a:solidFill>
                <a:latin typeface="윤고딕"/>
                <a:ea typeface="윤고딕"/>
                <a:cs typeface="윤고딕"/>
                <a:sym typeface="윤고딕"/>
              </a:rPr>
              <a:t>		1. </a:t>
            </a:r>
            <a:r>
              <a:rPr lang="ko-KR" altLang="en-US" sz="1800" spc="-20" dirty="0">
                <a:solidFill>
                  <a:srgbClr val="164CE6"/>
                </a:solidFill>
                <a:latin typeface="윤고딕"/>
                <a:ea typeface="윤고딕"/>
                <a:cs typeface="윤고딕"/>
                <a:sym typeface="윤고딕"/>
              </a:rPr>
              <a:t>요구사항 항목</a:t>
            </a:r>
            <a:endParaRPr lang="ko-KR" altLang="en-US" dirty="0"/>
          </a:p>
        </p:txBody>
      </p:sp>
      <p:sp>
        <p:nvSpPr>
          <p:cNvPr id="40" name="Freeform 3">
            <a:extLst>
              <a:ext uri="{FF2B5EF4-FFF2-40B4-BE49-F238E27FC236}">
                <a16:creationId xmlns:a16="http://schemas.microsoft.com/office/drawing/2014/main" id="{F4654CCA-F559-4696-9B1F-B7B17176FFD5}"/>
              </a:ext>
            </a:extLst>
          </p:cNvPr>
          <p:cNvSpPr/>
          <p:nvPr/>
        </p:nvSpPr>
        <p:spPr>
          <a:xfrm>
            <a:off x="2563234" y="5379842"/>
            <a:ext cx="6488706" cy="693944"/>
          </a:xfrm>
          <a:custGeom>
            <a:avLst/>
            <a:gdLst/>
            <a:ahLst/>
            <a:cxnLst/>
            <a:rect l="l" t="t" r="r" b="b"/>
            <a:pathLst>
              <a:path w="2548458" h="272548">
                <a:moveTo>
                  <a:pt x="33408" y="0"/>
                </a:moveTo>
                <a:lnTo>
                  <a:pt x="2515050" y="0"/>
                </a:lnTo>
                <a:cubicBezTo>
                  <a:pt x="2533501" y="0"/>
                  <a:pt x="2548458" y="14957"/>
                  <a:pt x="2548458" y="33408"/>
                </a:cubicBezTo>
                <a:lnTo>
                  <a:pt x="2548458" y="239141"/>
                </a:lnTo>
                <a:cubicBezTo>
                  <a:pt x="2548458" y="257591"/>
                  <a:pt x="2533501" y="272548"/>
                  <a:pt x="2515050" y="272548"/>
                </a:cubicBezTo>
                <a:lnTo>
                  <a:pt x="33408" y="272548"/>
                </a:lnTo>
                <a:cubicBezTo>
                  <a:pt x="14957" y="272548"/>
                  <a:pt x="0" y="257591"/>
                  <a:pt x="0" y="239141"/>
                </a:cubicBezTo>
                <a:lnTo>
                  <a:pt x="0" y="33408"/>
                </a:lnTo>
                <a:cubicBezTo>
                  <a:pt x="0" y="14957"/>
                  <a:pt x="14957" y="0"/>
                  <a:pt x="33408" y="0"/>
                </a:cubicBezTo>
                <a:close/>
              </a:path>
            </a:pathLst>
          </a:custGeom>
          <a:solidFill>
            <a:srgbClr val="AAD2FE"/>
          </a:solidFill>
          <a:ln w="9525" cap="rnd">
            <a:solidFill>
              <a:srgbClr val="000000"/>
            </a:solidFill>
            <a:prstDash val="solid"/>
            <a:round/>
          </a:ln>
        </p:spPr>
        <p:txBody>
          <a:bodyPr anchor="ctr"/>
          <a:lstStyle/>
          <a:p>
            <a:r>
              <a:rPr lang="en-US" altLang="ko-KR" sz="1800" spc="-2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		2. </a:t>
            </a:r>
            <a:r>
              <a:rPr lang="ko-KR" altLang="en-US" sz="1800" spc="-2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유스케이스</a:t>
            </a:r>
            <a:r>
              <a:rPr lang="en-US" altLang="ko-KR" sz="1800" spc="-2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ko-KR" altLang="en-US" sz="1800" spc="-2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다이어그램</a:t>
            </a:r>
            <a:endParaRPr lang="ko-KR" altLang="en-US" dirty="0"/>
          </a:p>
        </p:txBody>
      </p:sp>
      <p:sp>
        <p:nvSpPr>
          <p:cNvPr id="41" name="Freeform 3">
            <a:extLst>
              <a:ext uri="{FF2B5EF4-FFF2-40B4-BE49-F238E27FC236}">
                <a16:creationId xmlns:a16="http://schemas.microsoft.com/office/drawing/2014/main" id="{8A9504EE-8C30-4607-A9B4-EBF283BAF626}"/>
              </a:ext>
            </a:extLst>
          </p:cNvPr>
          <p:cNvSpPr/>
          <p:nvPr/>
        </p:nvSpPr>
        <p:spPr>
          <a:xfrm>
            <a:off x="2563234" y="6348228"/>
            <a:ext cx="6488706" cy="693944"/>
          </a:xfrm>
          <a:custGeom>
            <a:avLst/>
            <a:gdLst/>
            <a:ahLst/>
            <a:cxnLst/>
            <a:rect l="l" t="t" r="r" b="b"/>
            <a:pathLst>
              <a:path w="2548458" h="272548">
                <a:moveTo>
                  <a:pt x="33408" y="0"/>
                </a:moveTo>
                <a:lnTo>
                  <a:pt x="2515050" y="0"/>
                </a:lnTo>
                <a:cubicBezTo>
                  <a:pt x="2533501" y="0"/>
                  <a:pt x="2548458" y="14957"/>
                  <a:pt x="2548458" y="33408"/>
                </a:cubicBezTo>
                <a:lnTo>
                  <a:pt x="2548458" y="239141"/>
                </a:lnTo>
                <a:cubicBezTo>
                  <a:pt x="2548458" y="257591"/>
                  <a:pt x="2533501" y="272548"/>
                  <a:pt x="2515050" y="272548"/>
                </a:cubicBezTo>
                <a:lnTo>
                  <a:pt x="33408" y="272548"/>
                </a:lnTo>
                <a:cubicBezTo>
                  <a:pt x="14957" y="272548"/>
                  <a:pt x="0" y="257591"/>
                  <a:pt x="0" y="239141"/>
                </a:cubicBezTo>
                <a:lnTo>
                  <a:pt x="0" y="33408"/>
                </a:lnTo>
                <a:cubicBezTo>
                  <a:pt x="0" y="14957"/>
                  <a:pt x="14957" y="0"/>
                  <a:pt x="33408" y="0"/>
                </a:cubicBezTo>
                <a:close/>
              </a:path>
            </a:pathLst>
          </a:custGeom>
          <a:solidFill>
            <a:srgbClr val="FFFFFF"/>
          </a:solidFill>
          <a:ln w="9525" cap="rnd">
            <a:solidFill>
              <a:srgbClr val="000000"/>
            </a:solidFill>
            <a:prstDash val="solid"/>
            <a:round/>
          </a:ln>
        </p:spPr>
        <p:txBody>
          <a:bodyPr anchor="ctr"/>
          <a:lstStyle/>
          <a:p>
            <a:pPr>
              <a:lnSpc>
                <a:spcPts val="2800"/>
              </a:lnSpc>
            </a:pPr>
            <a:r>
              <a:rPr lang="en-US" altLang="ko-KR" sz="1800" spc="-20" dirty="0">
                <a:solidFill>
                  <a:srgbClr val="164CE6"/>
                </a:solidFill>
                <a:latin typeface="윤고딕"/>
                <a:ea typeface="윤고딕"/>
                <a:cs typeface="윤고딕"/>
                <a:sym typeface="윤고딕"/>
              </a:rPr>
              <a:t>		3. </a:t>
            </a:r>
            <a:r>
              <a:rPr lang="ko-KR" altLang="en-US" sz="1800" spc="-20" dirty="0" err="1">
                <a:solidFill>
                  <a:srgbClr val="164CE6"/>
                </a:solidFill>
                <a:latin typeface="윤고딕"/>
                <a:ea typeface="윤고딕"/>
                <a:cs typeface="윤고딕"/>
                <a:sym typeface="윤고딕"/>
              </a:rPr>
              <a:t>유스케이스</a:t>
            </a:r>
            <a:r>
              <a:rPr lang="ko-KR" altLang="en-US" sz="1800" spc="-20" dirty="0">
                <a:solidFill>
                  <a:srgbClr val="164CE6"/>
                </a:solidFill>
                <a:latin typeface="윤고딕"/>
                <a:ea typeface="윤고딕"/>
                <a:cs typeface="윤고딕"/>
                <a:sym typeface="윤고딕"/>
              </a:rPr>
              <a:t> 명세서</a:t>
            </a:r>
            <a:endParaRPr lang="en-US" altLang="ko-KR" sz="1800" spc="-20" dirty="0">
              <a:solidFill>
                <a:srgbClr val="164CE6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F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571625"/>
            <a:ext cx="11700320" cy="779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631"/>
              </a:lnSpc>
            </a:pPr>
            <a:r>
              <a:rPr lang="en-US" altLang="ko-KR" sz="4736" spc="-94" dirty="0">
                <a:solidFill>
                  <a:srgbClr val="164CE6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1. </a:t>
            </a:r>
            <a:r>
              <a:rPr lang="ko-KR" altLang="en-US" sz="4736" spc="-94" dirty="0">
                <a:solidFill>
                  <a:srgbClr val="164CE6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요구사항 항목</a:t>
            </a:r>
            <a:endParaRPr lang="en-US" sz="4736" spc="-94" dirty="0">
              <a:solidFill>
                <a:srgbClr val="164CE6"/>
              </a:solidFill>
              <a:latin typeface="윤고딕 Bold"/>
              <a:ea typeface="윤고딕 Bold"/>
              <a:cs typeface="윤고딕 Bold"/>
              <a:sym typeface="윤고딕 Bold"/>
            </a:endParaRPr>
          </a:p>
        </p:txBody>
      </p:sp>
      <p:sp>
        <p:nvSpPr>
          <p:cNvPr id="19" name="AutoShape 19"/>
          <p:cNvSpPr/>
          <p:nvPr/>
        </p:nvSpPr>
        <p:spPr>
          <a:xfrm>
            <a:off x="1028700" y="9466082"/>
            <a:ext cx="16277320" cy="0"/>
          </a:xfrm>
          <a:prstGeom prst="line">
            <a:avLst/>
          </a:prstGeom>
          <a:ln w="12700" cap="flat">
            <a:solidFill>
              <a:srgbClr val="1475F7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B50360A0-42E6-4F91-B5FA-16FCFE66BF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2705100"/>
            <a:ext cx="7414514" cy="5861416"/>
          </a:xfrm>
          <a:prstGeom prst="rect">
            <a:avLst/>
          </a:prstGeom>
        </p:spPr>
      </p:pic>
      <p:sp>
        <p:nvSpPr>
          <p:cNvPr id="26" name="Freeform 6">
            <a:extLst>
              <a:ext uri="{FF2B5EF4-FFF2-40B4-BE49-F238E27FC236}">
                <a16:creationId xmlns:a16="http://schemas.microsoft.com/office/drawing/2014/main" id="{2CE676E0-BFB7-481B-BCA2-C83396D5B2B1}"/>
              </a:ext>
            </a:extLst>
          </p:cNvPr>
          <p:cNvSpPr/>
          <p:nvPr/>
        </p:nvSpPr>
        <p:spPr>
          <a:xfrm>
            <a:off x="1758102" y="3476403"/>
            <a:ext cx="2476323" cy="367242"/>
          </a:xfrm>
          <a:custGeom>
            <a:avLst/>
            <a:gdLst/>
            <a:ahLst/>
            <a:cxnLst/>
            <a:rect l="l" t="t" r="r" b="b"/>
            <a:pathLst>
              <a:path w="942131" h="139719">
                <a:moveTo>
                  <a:pt x="69860" y="0"/>
                </a:moveTo>
                <a:lnTo>
                  <a:pt x="872271" y="0"/>
                </a:lnTo>
                <a:cubicBezTo>
                  <a:pt x="910853" y="0"/>
                  <a:pt x="942131" y="31277"/>
                  <a:pt x="942131" y="69860"/>
                </a:cubicBezTo>
                <a:lnTo>
                  <a:pt x="942131" y="69860"/>
                </a:lnTo>
                <a:cubicBezTo>
                  <a:pt x="942131" y="108442"/>
                  <a:pt x="910853" y="139719"/>
                  <a:pt x="872271" y="139719"/>
                </a:cubicBezTo>
                <a:lnTo>
                  <a:pt x="69860" y="139719"/>
                </a:lnTo>
                <a:cubicBezTo>
                  <a:pt x="31277" y="139719"/>
                  <a:pt x="0" y="108442"/>
                  <a:pt x="0" y="69860"/>
                </a:cubicBezTo>
                <a:lnTo>
                  <a:pt x="0" y="69860"/>
                </a:lnTo>
                <a:cubicBezTo>
                  <a:pt x="0" y="31277"/>
                  <a:pt x="31277" y="0"/>
                  <a:pt x="69860" y="0"/>
                </a:cubicBezTo>
                <a:close/>
              </a:path>
            </a:pathLst>
          </a:custGeom>
          <a:solidFill>
            <a:srgbClr val="FFFFFF"/>
          </a:solidFill>
          <a:ln w="9525" cap="rnd">
            <a:solidFill>
              <a:srgbClr val="000000"/>
            </a:solidFill>
            <a:prstDash val="solid"/>
            <a:round/>
          </a:ln>
        </p:spPr>
        <p:txBody>
          <a:bodyPr/>
          <a:lstStyle/>
          <a:p>
            <a:pPr algn="ctr"/>
            <a:r>
              <a:rPr lang="ko-KR" altLang="en-US" sz="1800" dirty="0" err="1">
                <a:solidFill>
                  <a:srgbClr val="164CE6"/>
                </a:solidFill>
                <a:latin typeface="윤고딕"/>
                <a:ea typeface="윤고딕"/>
                <a:cs typeface="윤고딕"/>
                <a:sym typeface="윤고딕"/>
              </a:rPr>
              <a:t>액터</a:t>
            </a:r>
            <a:endParaRPr lang="ko-KR" altLang="en-US" dirty="0"/>
          </a:p>
        </p:txBody>
      </p:sp>
      <p:grpSp>
        <p:nvGrpSpPr>
          <p:cNvPr id="28" name="Group 28">
            <a:extLst>
              <a:ext uri="{FF2B5EF4-FFF2-40B4-BE49-F238E27FC236}">
                <a16:creationId xmlns:a16="http://schemas.microsoft.com/office/drawing/2014/main" id="{BDECE3AD-8661-40CD-B95A-60E47BD47D79}"/>
              </a:ext>
            </a:extLst>
          </p:cNvPr>
          <p:cNvGrpSpPr/>
          <p:nvPr/>
        </p:nvGrpSpPr>
        <p:grpSpPr>
          <a:xfrm>
            <a:off x="1777152" y="6250066"/>
            <a:ext cx="2476323" cy="442349"/>
            <a:chOff x="0" y="-14288"/>
            <a:chExt cx="942131" cy="168294"/>
          </a:xfrm>
        </p:grpSpPr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87DD9B0F-BE55-4496-B26C-3B0D3D955129}"/>
                </a:ext>
              </a:extLst>
            </p:cNvPr>
            <p:cNvSpPr/>
            <p:nvPr/>
          </p:nvSpPr>
          <p:spPr>
            <a:xfrm>
              <a:off x="0" y="0"/>
              <a:ext cx="942131" cy="139719"/>
            </a:xfrm>
            <a:custGeom>
              <a:avLst/>
              <a:gdLst/>
              <a:ahLst/>
              <a:cxnLst/>
              <a:rect l="l" t="t" r="r" b="b"/>
              <a:pathLst>
                <a:path w="942131" h="139719">
                  <a:moveTo>
                    <a:pt x="69860" y="0"/>
                  </a:moveTo>
                  <a:lnTo>
                    <a:pt x="872271" y="0"/>
                  </a:lnTo>
                  <a:cubicBezTo>
                    <a:pt x="910853" y="0"/>
                    <a:pt x="942131" y="31277"/>
                    <a:pt x="942131" y="69860"/>
                  </a:cubicBezTo>
                  <a:lnTo>
                    <a:pt x="942131" y="69860"/>
                  </a:lnTo>
                  <a:cubicBezTo>
                    <a:pt x="942131" y="108442"/>
                    <a:pt x="910853" y="139719"/>
                    <a:pt x="872271" y="139719"/>
                  </a:cubicBezTo>
                  <a:lnTo>
                    <a:pt x="69860" y="139719"/>
                  </a:lnTo>
                  <a:cubicBezTo>
                    <a:pt x="31277" y="139719"/>
                    <a:pt x="0" y="108442"/>
                    <a:pt x="0" y="69860"/>
                  </a:cubicBezTo>
                  <a:lnTo>
                    <a:pt x="0" y="69860"/>
                  </a:lnTo>
                  <a:cubicBezTo>
                    <a:pt x="0" y="31277"/>
                    <a:pt x="31277" y="0"/>
                    <a:pt x="69860" y="0"/>
                  </a:cubicBezTo>
                  <a:close/>
                </a:path>
              </a:pathLst>
            </a:custGeom>
            <a:solidFill>
              <a:srgbClr val="164CE6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pPr algn="ctr"/>
              <a:r>
                <a:rPr lang="ko-KR" altLang="en-US" sz="1800" dirty="0">
                  <a:solidFill>
                    <a:srgbClr val="FFFFFF"/>
                  </a:solidFill>
                  <a:latin typeface="윤고딕"/>
                  <a:ea typeface="윤고딕"/>
                  <a:cs typeface="윤고딕"/>
                  <a:sym typeface="윤고딕"/>
                </a:rPr>
                <a:t>서비스</a:t>
              </a:r>
              <a:endParaRPr lang="en-US" altLang="ko-KR" sz="1800" dirty="0">
                <a:solidFill>
                  <a:srgbClr val="FFFFFF"/>
                </a:solidFill>
                <a:latin typeface="윤고딕"/>
                <a:ea typeface="윤고딕"/>
                <a:cs typeface="윤고딕"/>
                <a:sym typeface="윤고딕"/>
              </a:endParaRPr>
            </a:p>
            <a:p>
              <a:pPr algn="ctr"/>
              <a:endParaRPr lang="ko-KR" altLang="en-US" dirty="0"/>
            </a:p>
          </p:txBody>
        </p:sp>
        <p:sp>
          <p:nvSpPr>
            <p:cNvPr id="30" name="TextBox 30">
              <a:extLst>
                <a:ext uri="{FF2B5EF4-FFF2-40B4-BE49-F238E27FC236}">
                  <a16:creationId xmlns:a16="http://schemas.microsoft.com/office/drawing/2014/main" id="{9DFE893E-D807-4BB5-B072-415C8D2C4344}"/>
                </a:ext>
              </a:extLst>
            </p:cNvPr>
            <p:cNvSpPr txBox="1"/>
            <p:nvPr/>
          </p:nvSpPr>
          <p:spPr>
            <a:xfrm>
              <a:off x="0" y="-14288"/>
              <a:ext cx="942131" cy="168294"/>
            </a:xfrm>
            <a:prstGeom prst="rect">
              <a:avLst/>
            </a:prstGeom>
          </p:spPr>
          <p:txBody>
            <a:bodyPr lIns="26015" tIns="26015" rIns="26015" bIns="26015" rtlCol="0" anchor="ctr"/>
            <a:lstStyle/>
            <a:p>
              <a:pPr algn="ctr">
                <a:lnSpc>
                  <a:spcPts val="1960"/>
                </a:lnSpc>
              </a:pPr>
              <a:endParaRPr lang="en-US" sz="1400" dirty="0">
                <a:solidFill>
                  <a:srgbClr val="FFFFFF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</p:grpSp>
      <p:sp>
        <p:nvSpPr>
          <p:cNvPr id="31" name="TextBox 47">
            <a:extLst>
              <a:ext uri="{FF2B5EF4-FFF2-40B4-BE49-F238E27FC236}">
                <a16:creationId xmlns:a16="http://schemas.microsoft.com/office/drawing/2014/main" id="{12F71D0F-7C3E-4803-BED2-AB4D106196FC}"/>
              </a:ext>
            </a:extLst>
          </p:cNvPr>
          <p:cNvSpPr txBox="1"/>
          <p:nvPr/>
        </p:nvSpPr>
        <p:spPr>
          <a:xfrm>
            <a:off x="1903803" y="4160626"/>
            <a:ext cx="4699344" cy="997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indent="-28575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ko-KR" altLang="en-US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비회원</a:t>
            </a:r>
            <a:endParaRPr lang="en-US" altLang="ko-KR" sz="15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marL="285750" indent="-28575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ko-KR" altLang="en-US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회원</a:t>
            </a:r>
            <a:endParaRPr lang="en-US" altLang="ko-KR" sz="15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marL="285750" indent="-28575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ko-KR" altLang="en-US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개발자</a:t>
            </a:r>
            <a:endParaRPr lang="en-US" sz="15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32" name="TextBox 47">
            <a:extLst>
              <a:ext uri="{FF2B5EF4-FFF2-40B4-BE49-F238E27FC236}">
                <a16:creationId xmlns:a16="http://schemas.microsoft.com/office/drawing/2014/main" id="{2D4688E7-B834-4E48-AD6F-7D53095D6528}"/>
              </a:ext>
            </a:extLst>
          </p:cNvPr>
          <p:cNvSpPr txBox="1"/>
          <p:nvPr/>
        </p:nvSpPr>
        <p:spPr>
          <a:xfrm>
            <a:off x="1903803" y="6971845"/>
            <a:ext cx="4699344" cy="997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indent="-28575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ko-KR" altLang="en-US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인증</a:t>
            </a:r>
            <a:endParaRPr lang="en-US" altLang="ko-KR" sz="15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marL="285750" indent="-28575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ko-KR" altLang="en-US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패치</a:t>
            </a:r>
            <a:endParaRPr lang="en-US" altLang="ko-KR" sz="15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marL="285750" indent="-28575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ko-KR" altLang="en-US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피드백</a:t>
            </a:r>
            <a:endParaRPr lang="en-US" sz="15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75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6"/>
          <p:cNvGrpSpPr/>
          <p:nvPr/>
        </p:nvGrpSpPr>
        <p:grpSpPr>
          <a:xfrm>
            <a:off x="1028700" y="9511720"/>
            <a:ext cx="16277320" cy="0"/>
            <a:chOff x="0" y="167227"/>
            <a:chExt cx="21703093" cy="0"/>
          </a:xfrm>
        </p:grpSpPr>
        <p:sp>
          <p:nvSpPr>
            <p:cNvPr id="27" name="AutoShape 27"/>
            <p:cNvSpPr/>
            <p:nvPr/>
          </p:nvSpPr>
          <p:spPr>
            <a:xfrm>
              <a:off x="0" y="167227"/>
              <a:ext cx="21703093" cy="0"/>
            </a:xfrm>
            <a:prstGeom prst="line">
              <a:avLst/>
            </a:prstGeom>
            <a:ln w="12700" cap="flat">
              <a:solidFill>
                <a:srgbClr val="1475F7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1" name="AutoShape 31"/>
            <p:cNvSpPr/>
            <p:nvPr/>
          </p:nvSpPr>
          <p:spPr>
            <a:xfrm>
              <a:off x="0" y="167227"/>
              <a:ext cx="21703093" cy="0"/>
            </a:xfrm>
            <a:prstGeom prst="line">
              <a:avLst/>
            </a:prstGeom>
            <a:ln w="127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ko-KR" altLang="en-US" dirty="0"/>
            </a:p>
          </p:txBody>
        </p:sp>
      </p:grpSp>
      <p:sp>
        <p:nvSpPr>
          <p:cNvPr id="48" name="TextBox 48"/>
          <p:cNvSpPr txBox="1"/>
          <p:nvPr/>
        </p:nvSpPr>
        <p:spPr>
          <a:xfrm>
            <a:off x="1028700" y="1571625"/>
            <a:ext cx="10401300" cy="7795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631"/>
              </a:lnSpc>
            </a:pPr>
            <a:r>
              <a:rPr lang="en-US" altLang="ko-KR" sz="4736" spc="-94" dirty="0">
                <a:solidFill>
                  <a:srgbClr val="FFFFFF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2. </a:t>
            </a:r>
            <a:r>
              <a:rPr lang="ko-KR" altLang="en-US" sz="4736" spc="-94" dirty="0" err="1">
                <a:solidFill>
                  <a:srgbClr val="FFFFFF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유스케이스</a:t>
            </a:r>
            <a:r>
              <a:rPr lang="ko-KR" altLang="en-US" sz="4736" spc="-94" dirty="0">
                <a:solidFill>
                  <a:srgbClr val="FFFFFF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다이어그램</a:t>
            </a: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16A28D3E-2554-4520-A901-895E6C3D7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0950" y="2705099"/>
            <a:ext cx="7666926" cy="5861405"/>
          </a:xfrm>
          <a:prstGeom prst="rect">
            <a:avLst/>
          </a:prstGeom>
        </p:spPr>
      </p:pic>
      <p:sp>
        <p:nvSpPr>
          <p:cNvPr id="59" name="TextBox 47">
            <a:extLst>
              <a:ext uri="{FF2B5EF4-FFF2-40B4-BE49-F238E27FC236}">
                <a16:creationId xmlns:a16="http://schemas.microsoft.com/office/drawing/2014/main" id="{F293C963-A17B-41AE-A682-B1846A0F88E3}"/>
              </a:ext>
            </a:extLst>
          </p:cNvPr>
          <p:cNvSpPr txBox="1"/>
          <p:nvPr/>
        </p:nvSpPr>
        <p:spPr>
          <a:xfrm>
            <a:off x="1903803" y="4160626"/>
            <a:ext cx="4699344" cy="997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indent="-28575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ko-KR" altLang="en-US" sz="1500" dirty="0">
                <a:solidFill>
                  <a:schemeClr val="bg1"/>
                </a:solidFill>
                <a:latin typeface="윤고딕"/>
                <a:ea typeface="윤고딕"/>
                <a:cs typeface="윤고딕"/>
                <a:sym typeface="윤고딕"/>
              </a:rPr>
              <a:t>비회원</a:t>
            </a:r>
            <a:endParaRPr lang="en-US" altLang="ko-KR" sz="1500" dirty="0">
              <a:solidFill>
                <a:schemeClr val="bg1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marL="285750" indent="-28575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ko-KR" altLang="en-US" sz="1500" dirty="0">
                <a:solidFill>
                  <a:schemeClr val="bg1"/>
                </a:solidFill>
                <a:latin typeface="윤고딕"/>
                <a:ea typeface="윤고딕"/>
                <a:cs typeface="윤고딕"/>
                <a:sym typeface="윤고딕"/>
              </a:rPr>
              <a:t>회원</a:t>
            </a:r>
            <a:endParaRPr lang="en-US" altLang="ko-KR" sz="1500" dirty="0">
              <a:solidFill>
                <a:schemeClr val="bg1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marL="285750" indent="-28575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ko-KR" altLang="en-US" sz="1500" dirty="0">
                <a:solidFill>
                  <a:schemeClr val="bg1"/>
                </a:solidFill>
                <a:latin typeface="윤고딕"/>
                <a:ea typeface="윤고딕"/>
                <a:cs typeface="윤고딕"/>
                <a:sym typeface="윤고딕"/>
              </a:rPr>
              <a:t>개발자</a:t>
            </a:r>
            <a:endParaRPr lang="en-US" sz="1500" dirty="0">
              <a:solidFill>
                <a:schemeClr val="bg1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60" name="TextBox 47">
            <a:extLst>
              <a:ext uri="{FF2B5EF4-FFF2-40B4-BE49-F238E27FC236}">
                <a16:creationId xmlns:a16="http://schemas.microsoft.com/office/drawing/2014/main" id="{9F4AE07D-77D3-459F-B556-7941A8DFCAB9}"/>
              </a:ext>
            </a:extLst>
          </p:cNvPr>
          <p:cNvSpPr txBox="1"/>
          <p:nvPr/>
        </p:nvSpPr>
        <p:spPr>
          <a:xfrm>
            <a:off x="1903803" y="6382596"/>
            <a:ext cx="4699344" cy="2382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indent="-28575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ko-KR" altLang="en-US" sz="1500" dirty="0">
                <a:solidFill>
                  <a:schemeClr val="bg1"/>
                </a:solidFill>
                <a:latin typeface="윤고딕"/>
                <a:ea typeface="윤고딕"/>
                <a:cs typeface="윤고딕"/>
                <a:sym typeface="윤고딕"/>
              </a:rPr>
              <a:t>로그인</a:t>
            </a:r>
            <a:endParaRPr lang="en-US" altLang="ko-KR" sz="1500" dirty="0">
              <a:solidFill>
                <a:schemeClr val="bg1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marL="285750" indent="-28575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ko-KR" altLang="en-US" sz="1500" dirty="0">
                <a:solidFill>
                  <a:schemeClr val="bg1"/>
                </a:solidFill>
                <a:latin typeface="윤고딕"/>
                <a:ea typeface="윤고딕"/>
                <a:cs typeface="윤고딕"/>
                <a:sym typeface="윤고딕"/>
              </a:rPr>
              <a:t>패치내용 제공 서비스</a:t>
            </a:r>
            <a:endParaRPr lang="en-US" altLang="ko-KR" sz="1500" dirty="0">
              <a:solidFill>
                <a:schemeClr val="bg1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marL="285750" indent="-28575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ko-KR" altLang="en-US" sz="1500" dirty="0">
                <a:solidFill>
                  <a:schemeClr val="bg1"/>
                </a:solidFill>
                <a:latin typeface="윤고딕"/>
                <a:ea typeface="윤고딕"/>
                <a:cs typeface="윤고딕"/>
                <a:sym typeface="윤고딕"/>
              </a:rPr>
              <a:t>피드백 관리</a:t>
            </a:r>
            <a:endParaRPr lang="en-US" altLang="ko-KR" sz="1500" dirty="0">
              <a:solidFill>
                <a:schemeClr val="bg1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marL="285750" indent="-28575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ko-KR" altLang="en-US" sz="1500" dirty="0">
                <a:solidFill>
                  <a:schemeClr val="bg1"/>
                </a:solidFill>
                <a:latin typeface="윤고딕"/>
                <a:ea typeface="윤고딕"/>
                <a:cs typeface="윤고딕"/>
                <a:sym typeface="윤고딕"/>
              </a:rPr>
              <a:t>회원 정보 관리</a:t>
            </a:r>
            <a:endParaRPr lang="en-US" altLang="ko-KR" sz="1500" dirty="0">
              <a:solidFill>
                <a:schemeClr val="bg1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marL="285750" indent="-28575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ko-KR" altLang="en-US" sz="1500" dirty="0">
                <a:solidFill>
                  <a:schemeClr val="bg1"/>
                </a:solidFill>
                <a:latin typeface="윤고딕"/>
                <a:ea typeface="윤고딕"/>
                <a:cs typeface="윤고딕"/>
                <a:sym typeface="윤고딕"/>
              </a:rPr>
              <a:t>모든 피드백 조회</a:t>
            </a:r>
            <a:endParaRPr lang="en-US" altLang="ko-KR" sz="1500" dirty="0">
              <a:solidFill>
                <a:schemeClr val="bg1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marL="285750" indent="-28575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ko-KR" altLang="en-US" sz="1500" dirty="0">
                <a:solidFill>
                  <a:schemeClr val="bg1"/>
                </a:solidFill>
                <a:latin typeface="윤고딕"/>
                <a:ea typeface="윤고딕"/>
                <a:cs typeface="윤고딕"/>
                <a:sym typeface="윤고딕"/>
              </a:rPr>
              <a:t>모든 패치 조회</a:t>
            </a:r>
            <a:endParaRPr lang="en-US" altLang="ko-KR" sz="1500" dirty="0">
              <a:solidFill>
                <a:schemeClr val="bg1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marL="285750" indent="-28575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ko-KR" altLang="en-US" sz="1500" dirty="0">
                <a:solidFill>
                  <a:schemeClr val="bg1"/>
                </a:solidFill>
                <a:latin typeface="윤고딕"/>
                <a:ea typeface="윤고딕"/>
                <a:cs typeface="윤고딕"/>
                <a:sym typeface="윤고딕"/>
              </a:rPr>
              <a:t>회원가입</a:t>
            </a:r>
            <a:endParaRPr lang="en-US" altLang="ko-KR" sz="1500" dirty="0">
              <a:solidFill>
                <a:schemeClr val="bg1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61" name="Freeform 6">
            <a:extLst>
              <a:ext uri="{FF2B5EF4-FFF2-40B4-BE49-F238E27FC236}">
                <a16:creationId xmlns:a16="http://schemas.microsoft.com/office/drawing/2014/main" id="{CA473E4D-DDCD-42E1-9D41-F2239E31EC12}"/>
              </a:ext>
            </a:extLst>
          </p:cNvPr>
          <p:cNvSpPr/>
          <p:nvPr/>
        </p:nvSpPr>
        <p:spPr>
          <a:xfrm>
            <a:off x="1758102" y="3476403"/>
            <a:ext cx="2476323" cy="367242"/>
          </a:xfrm>
          <a:custGeom>
            <a:avLst/>
            <a:gdLst/>
            <a:ahLst/>
            <a:cxnLst/>
            <a:rect l="l" t="t" r="r" b="b"/>
            <a:pathLst>
              <a:path w="942131" h="139719">
                <a:moveTo>
                  <a:pt x="69860" y="0"/>
                </a:moveTo>
                <a:lnTo>
                  <a:pt x="872271" y="0"/>
                </a:lnTo>
                <a:cubicBezTo>
                  <a:pt x="910853" y="0"/>
                  <a:pt x="942131" y="31277"/>
                  <a:pt x="942131" y="69860"/>
                </a:cubicBezTo>
                <a:lnTo>
                  <a:pt x="942131" y="69860"/>
                </a:lnTo>
                <a:cubicBezTo>
                  <a:pt x="942131" y="108442"/>
                  <a:pt x="910853" y="139719"/>
                  <a:pt x="872271" y="139719"/>
                </a:cubicBezTo>
                <a:lnTo>
                  <a:pt x="69860" y="139719"/>
                </a:lnTo>
                <a:cubicBezTo>
                  <a:pt x="31277" y="139719"/>
                  <a:pt x="0" y="108442"/>
                  <a:pt x="0" y="69860"/>
                </a:cubicBezTo>
                <a:lnTo>
                  <a:pt x="0" y="69860"/>
                </a:lnTo>
                <a:cubicBezTo>
                  <a:pt x="0" y="31277"/>
                  <a:pt x="31277" y="0"/>
                  <a:pt x="69860" y="0"/>
                </a:cubicBezTo>
                <a:close/>
              </a:path>
            </a:pathLst>
          </a:custGeom>
          <a:solidFill>
            <a:srgbClr val="FFFFFF"/>
          </a:solidFill>
          <a:ln w="9525" cap="rnd">
            <a:solidFill>
              <a:srgbClr val="000000"/>
            </a:solidFill>
            <a:prstDash val="solid"/>
            <a:round/>
          </a:ln>
        </p:spPr>
        <p:txBody>
          <a:bodyPr/>
          <a:lstStyle/>
          <a:p>
            <a:pPr algn="ctr"/>
            <a:r>
              <a:rPr lang="ko-KR" altLang="en-US" sz="1800" dirty="0" err="1">
                <a:solidFill>
                  <a:srgbClr val="164CE6"/>
                </a:solidFill>
                <a:latin typeface="윤고딕"/>
                <a:ea typeface="윤고딕"/>
                <a:cs typeface="윤고딕"/>
                <a:sym typeface="윤고딕"/>
              </a:rPr>
              <a:t>액터</a:t>
            </a:r>
            <a:endParaRPr lang="ko-KR" altLang="en-US" dirty="0"/>
          </a:p>
        </p:txBody>
      </p:sp>
      <p:grpSp>
        <p:nvGrpSpPr>
          <p:cNvPr id="65" name="Group 28">
            <a:extLst>
              <a:ext uri="{FF2B5EF4-FFF2-40B4-BE49-F238E27FC236}">
                <a16:creationId xmlns:a16="http://schemas.microsoft.com/office/drawing/2014/main" id="{73A50EA8-D36C-4053-AA9B-95FCEB583712}"/>
              </a:ext>
            </a:extLst>
          </p:cNvPr>
          <p:cNvGrpSpPr/>
          <p:nvPr/>
        </p:nvGrpSpPr>
        <p:grpSpPr>
          <a:xfrm>
            <a:off x="1777152" y="5660817"/>
            <a:ext cx="2476323" cy="442349"/>
            <a:chOff x="0" y="-14288"/>
            <a:chExt cx="942131" cy="168294"/>
          </a:xfrm>
        </p:grpSpPr>
        <p:sp>
          <p:nvSpPr>
            <p:cNvPr id="66" name="Freeform 29">
              <a:extLst>
                <a:ext uri="{FF2B5EF4-FFF2-40B4-BE49-F238E27FC236}">
                  <a16:creationId xmlns:a16="http://schemas.microsoft.com/office/drawing/2014/main" id="{E92BD9B7-7EB4-4457-B45C-2B88CCC0C2B2}"/>
                </a:ext>
              </a:extLst>
            </p:cNvPr>
            <p:cNvSpPr/>
            <p:nvPr/>
          </p:nvSpPr>
          <p:spPr>
            <a:xfrm>
              <a:off x="0" y="0"/>
              <a:ext cx="942131" cy="139719"/>
            </a:xfrm>
            <a:custGeom>
              <a:avLst/>
              <a:gdLst/>
              <a:ahLst/>
              <a:cxnLst/>
              <a:rect l="l" t="t" r="r" b="b"/>
              <a:pathLst>
                <a:path w="942131" h="139719">
                  <a:moveTo>
                    <a:pt x="69860" y="0"/>
                  </a:moveTo>
                  <a:lnTo>
                    <a:pt x="872271" y="0"/>
                  </a:lnTo>
                  <a:cubicBezTo>
                    <a:pt x="910853" y="0"/>
                    <a:pt x="942131" y="31277"/>
                    <a:pt x="942131" y="69860"/>
                  </a:cubicBezTo>
                  <a:lnTo>
                    <a:pt x="942131" y="69860"/>
                  </a:lnTo>
                  <a:cubicBezTo>
                    <a:pt x="942131" y="108442"/>
                    <a:pt x="910853" y="139719"/>
                    <a:pt x="872271" y="139719"/>
                  </a:cubicBezTo>
                  <a:lnTo>
                    <a:pt x="69860" y="139719"/>
                  </a:lnTo>
                  <a:cubicBezTo>
                    <a:pt x="31277" y="139719"/>
                    <a:pt x="0" y="108442"/>
                    <a:pt x="0" y="69860"/>
                  </a:cubicBezTo>
                  <a:lnTo>
                    <a:pt x="0" y="69860"/>
                  </a:lnTo>
                  <a:cubicBezTo>
                    <a:pt x="0" y="31277"/>
                    <a:pt x="31277" y="0"/>
                    <a:pt x="69860" y="0"/>
                  </a:cubicBezTo>
                  <a:close/>
                </a:path>
              </a:pathLst>
            </a:custGeom>
            <a:solidFill>
              <a:srgbClr val="164CE6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pPr algn="ctr"/>
              <a:r>
                <a:rPr lang="ko-KR" altLang="en-US" sz="1800" dirty="0">
                  <a:solidFill>
                    <a:srgbClr val="FFFFFF"/>
                  </a:solidFill>
                  <a:latin typeface="윤고딕"/>
                  <a:ea typeface="윤고딕"/>
                  <a:cs typeface="윤고딕"/>
                  <a:sym typeface="윤고딕"/>
                </a:rPr>
                <a:t>서비스</a:t>
              </a:r>
              <a:endParaRPr lang="en-US" altLang="ko-KR" sz="1800" dirty="0">
                <a:solidFill>
                  <a:srgbClr val="FFFFFF"/>
                </a:solidFill>
                <a:latin typeface="윤고딕"/>
                <a:ea typeface="윤고딕"/>
                <a:cs typeface="윤고딕"/>
                <a:sym typeface="윤고딕"/>
              </a:endParaRPr>
            </a:p>
            <a:p>
              <a:pPr algn="ctr"/>
              <a:endParaRPr lang="ko-KR" altLang="en-US" dirty="0"/>
            </a:p>
          </p:txBody>
        </p:sp>
        <p:sp>
          <p:nvSpPr>
            <p:cNvPr id="67" name="TextBox 30">
              <a:extLst>
                <a:ext uri="{FF2B5EF4-FFF2-40B4-BE49-F238E27FC236}">
                  <a16:creationId xmlns:a16="http://schemas.microsoft.com/office/drawing/2014/main" id="{481D4427-C785-44DC-AD11-7E479B316CDE}"/>
                </a:ext>
              </a:extLst>
            </p:cNvPr>
            <p:cNvSpPr txBox="1"/>
            <p:nvPr/>
          </p:nvSpPr>
          <p:spPr>
            <a:xfrm>
              <a:off x="0" y="-14288"/>
              <a:ext cx="942131" cy="168294"/>
            </a:xfrm>
            <a:prstGeom prst="rect">
              <a:avLst/>
            </a:prstGeom>
          </p:spPr>
          <p:txBody>
            <a:bodyPr lIns="26015" tIns="26015" rIns="26015" bIns="26015" rtlCol="0" anchor="ctr"/>
            <a:lstStyle/>
            <a:p>
              <a:pPr algn="ctr">
                <a:lnSpc>
                  <a:spcPts val="1960"/>
                </a:lnSpc>
              </a:pPr>
              <a:endParaRPr lang="en-US" sz="1400" dirty="0">
                <a:solidFill>
                  <a:srgbClr val="FFFFFF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571625"/>
            <a:ext cx="11700320" cy="779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631"/>
              </a:lnSpc>
            </a:pPr>
            <a:r>
              <a:rPr lang="en-US" altLang="ko-KR" sz="4736" spc="-94" dirty="0">
                <a:solidFill>
                  <a:srgbClr val="164CE6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3. </a:t>
            </a:r>
            <a:r>
              <a:rPr lang="ko-KR" altLang="en-US" sz="4736" spc="-94" dirty="0" err="1">
                <a:solidFill>
                  <a:srgbClr val="164CE6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유스케이스</a:t>
            </a:r>
            <a:r>
              <a:rPr lang="ko-KR" altLang="en-US" sz="4736" spc="-94" dirty="0">
                <a:solidFill>
                  <a:srgbClr val="164CE6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명세서</a:t>
            </a:r>
          </a:p>
        </p:txBody>
      </p:sp>
      <p:sp>
        <p:nvSpPr>
          <p:cNvPr id="19" name="AutoShape 19"/>
          <p:cNvSpPr/>
          <p:nvPr/>
        </p:nvSpPr>
        <p:spPr>
          <a:xfrm>
            <a:off x="1028700" y="9466082"/>
            <a:ext cx="16277320" cy="0"/>
          </a:xfrm>
          <a:prstGeom prst="line">
            <a:avLst/>
          </a:prstGeom>
          <a:ln w="12700" cap="flat">
            <a:solidFill>
              <a:srgbClr val="1475F7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961744B-47B2-471B-A721-3BC7FC6E7C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7" t="1656" r="809"/>
          <a:stretch/>
        </p:blipFill>
        <p:spPr>
          <a:xfrm>
            <a:off x="914400" y="2552700"/>
            <a:ext cx="8153399" cy="527029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6BB5FF8-D461-4F94-8563-96AF1F007C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6" r="926" b="1320"/>
          <a:stretch/>
        </p:blipFill>
        <p:spPr>
          <a:xfrm>
            <a:off x="9448800" y="2552700"/>
            <a:ext cx="8077200" cy="569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602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F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81980" y="1877348"/>
            <a:ext cx="9023235" cy="2115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7258"/>
              </a:lnSpc>
            </a:pPr>
            <a:r>
              <a:rPr lang="en-US" sz="12327" b="1">
                <a:solidFill>
                  <a:srgbClr val="164CE6"/>
                </a:solidFill>
                <a:latin typeface="Corporative Bold"/>
                <a:ea typeface="Corporative Bold"/>
                <a:cs typeface="Corporative Bold"/>
                <a:sym typeface="Corporative Bold"/>
              </a:rPr>
              <a:t>Thank you!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344978" y="7745733"/>
            <a:ext cx="4498381" cy="1117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24"/>
              </a:lnSpc>
            </a:pPr>
            <a:r>
              <a:rPr lang="en-US" altLang="ko-KR" sz="2000" dirty="0">
                <a:solidFill>
                  <a:srgbClr val="164CE6"/>
                </a:solidFill>
                <a:latin typeface="Corporative"/>
                <a:ea typeface="Corporative"/>
                <a:cs typeface="Corporative"/>
                <a:sym typeface="Corporative"/>
              </a:rPr>
              <a:t>5</a:t>
            </a:r>
            <a:r>
              <a:rPr lang="ko-KR" altLang="en-US" sz="2000" dirty="0">
                <a:solidFill>
                  <a:srgbClr val="164CE6"/>
                </a:solidFill>
                <a:latin typeface="Corporative"/>
                <a:ea typeface="Corporative"/>
                <a:cs typeface="Corporative"/>
                <a:sym typeface="Corporative"/>
              </a:rPr>
              <a:t>조</a:t>
            </a:r>
          </a:p>
          <a:p>
            <a:pPr algn="l">
              <a:lnSpc>
                <a:spcPts val="3079"/>
              </a:lnSpc>
            </a:pPr>
            <a:r>
              <a:rPr lang="ko-KR" altLang="en-US" sz="2000" b="1" dirty="0">
                <a:solidFill>
                  <a:srgbClr val="164CE6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최지원</a:t>
            </a:r>
            <a:r>
              <a:rPr lang="en-US" altLang="ko-KR" sz="2000" b="1" dirty="0">
                <a:solidFill>
                  <a:srgbClr val="164CE6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, </a:t>
            </a:r>
            <a:r>
              <a:rPr lang="ko-KR" altLang="en-US" sz="2000" b="1" dirty="0">
                <a:solidFill>
                  <a:srgbClr val="164CE6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박준형</a:t>
            </a:r>
            <a:r>
              <a:rPr lang="en-US" altLang="ko-KR" sz="2000" b="1" dirty="0">
                <a:solidFill>
                  <a:srgbClr val="164CE6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, </a:t>
            </a:r>
            <a:r>
              <a:rPr lang="ko-KR" altLang="en-US" sz="2000" b="1" dirty="0" err="1">
                <a:solidFill>
                  <a:srgbClr val="164CE6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손보금</a:t>
            </a:r>
            <a:endParaRPr lang="en-US" altLang="ko-KR" sz="2000" b="1" dirty="0">
              <a:solidFill>
                <a:srgbClr val="164CE6"/>
              </a:solidFill>
              <a:latin typeface="Arita Dotum Light"/>
              <a:ea typeface="Arita Dotum Light"/>
              <a:cs typeface="Arita Dotum Light"/>
              <a:sym typeface="Arita Dotum Light"/>
            </a:endParaRPr>
          </a:p>
          <a:p>
            <a:pPr algn="l">
              <a:lnSpc>
                <a:spcPts val="3024"/>
              </a:lnSpc>
            </a:pPr>
            <a:r>
              <a:rPr lang="en-US" sz="2000" dirty="0">
                <a:solidFill>
                  <a:srgbClr val="164CE6"/>
                </a:solidFill>
                <a:latin typeface="Corporative"/>
                <a:ea typeface="Corporative"/>
                <a:cs typeface="Corporative"/>
                <a:sym typeface="Corporative"/>
              </a:rPr>
              <a:t>imseoim1120@gmail.com</a:t>
            </a:r>
          </a:p>
        </p:txBody>
      </p:sp>
      <p:sp>
        <p:nvSpPr>
          <p:cNvPr id="11" name="AutoShape 11"/>
          <p:cNvSpPr/>
          <p:nvPr/>
        </p:nvSpPr>
        <p:spPr>
          <a:xfrm>
            <a:off x="1028700" y="9466082"/>
            <a:ext cx="16277320" cy="0"/>
          </a:xfrm>
          <a:prstGeom prst="line">
            <a:avLst/>
          </a:prstGeom>
          <a:ln w="12700" cap="flat">
            <a:solidFill>
              <a:srgbClr val="1475F7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94</Words>
  <Application>Microsoft Office PowerPoint</Application>
  <PresentationFormat>사용자 지정</PresentationFormat>
  <Paragraphs>36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6" baseType="lpstr">
      <vt:lpstr>Arita Dotum Light</vt:lpstr>
      <vt:lpstr>Corporative</vt:lpstr>
      <vt:lpstr>윤고딕</vt:lpstr>
      <vt:lpstr>Corporative Bold</vt:lpstr>
      <vt:lpstr>Arial</vt:lpstr>
      <vt:lpstr>윤고딕 Bold</vt:lpstr>
      <vt:lpstr>블랙슈트</vt:lpstr>
      <vt:lpstr>Calibri</vt:lpstr>
      <vt:lpstr>윤고딕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청색과 연두색의 심플 미니멀한 AI 사업 전략 발표 PPT 프레젠테이션</dc:title>
  <dc:creator>Administrator</dc:creator>
  <cp:lastModifiedBy>FullName</cp:lastModifiedBy>
  <cp:revision>5</cp:revision>
  <dcterms:created xsi:type="dcterms:W3CDTF">2006-08-16T00:00:00Z</dcterms:created>
  <dcterms:modified xsi:type="dcterms:W3CDTF">2025-07-07T00:49:35Z</dcterms:modified>
  <dc:identifier>DAGscFNRcxY</dc:identifier>
</cp:coreProperties>
</file>

<file path=docProps/thumbnail.jpeg>
</file>